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7956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62420"/>
            <a:ext cx="7556421" cy="3912870"/>
          </a:xfrm>
          <a:prstGeom prst="rect">
            <a:avLst/>
          </a:prstGeom>
          <a:noFill/>
          <a:ln/>
        </p:spPr>
        <p:txBody>
          <a:bodyPr wrap="square" lIns="0" tIns="0" rIns="0" bIns="0" rtlCol="0" anchor="t"/>
          <a:lstStyle/>
          <a:p>
            <a:pPr marL="0" indent="0">
              <a:lnSpc>
                <a:spcPts val="7700"/>
              </a:lnSpc>
              <a:buNone/>
            </a:pPr>
            <a:r>
              <a:rPr lang="en-US" sz="6150" b="1" kern="0" spc="-185" dirty="0">
                <a:solidFill>
                  <a:srgbClr val="FFFFFF"/>
                </a:solidFill>
                <a:latin typeface="Inter Bold" pitchFamily="34" charset="0"/>
                <a:ea typeface="Inter Bold" pitchFamily="34" charset="-122"/>
                <a:cs typeface="Inter Bold" pitchFamily="34" charset="-120"/>
              </a:rPr>
              <a:t>Smart Grocery: An AI Driven  Online Grocery Shopping</a:t>
            </a:r>
            <a:endParaRPr lang="en-US" sz="6150" dirty="0"/>
          </a:p>
        </p:txBody>
      </p:sp>
      <p:sp>
        <p:nvSpPr>
          <p:cNvPr id="4" name="Text 1"/>
          <p:cNvSpPr/>
          <p:nvPr/>
        </p:nvSpPr>
        <p:spPr>
          <a:xfrm>
            <a:off x="793790" y="4789646"/>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The Smart Grocery Shopping platform is an AI-driven online grocery system designed to provide a seamless, personalized, and efficient shopping experience. It integrates features like AI-powered recipe generation, dynamic pricing, voice-activated assistance, and automated inventory management to enhance user convenience and operational efficiency. The platform supports multiple user roles, including customers, administrators, suppliers, and district operations managers, ensuring smooth order processing, stock management, and secure transactions.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06805"/>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Project Overview and Objectives</a:t>
            </a:r>
            <a:endParaRPr lang="en-US" sz="4450" dirty="0"/>
          </a:p>
        </p:txBody>
      </p:sp>
      <p:sp>
        <p:nvSpPr>
          <p:cNvPr id="4" name="Shape 1"/>
          <p:cNvSpPr/>
          <p:nvPr/>
        </p:nvSpPr>
        <p:spPr>
          <a:xfrm>
            <a:off x="6280190" y="3119676"/>
            <a:ext cx="510302" cy="510302"/>
          </a:xfrm>
          <a:prstGeom prst="roundRect">
            <a:avLst>
              <a:gd name="adj" fmla="val 18669"/>
            </a:avLst>
          </a:prstGeom>
          <a:solidFill>
            <a:srgbClr val="110080"/>
          </a:solidFill>
          <a:ln w="7620">
            <a:solidFill>
              <a:srgbClr val="2A1999"/>
            </a:solidFill>
            <a:prstDash val="solid"/>
          </a:ln>
        </p:spPr>
      </p:sp>
      <p:sp>
        <p:nvSpPr>
          <p:cNvPr id="5" name="Text 2"/>
          <p:cNvSpPr/>
          <p:nvPr/>
        </p:nvSpPr>
        <p:spPr>
          <a:xfrm>
            <a:off x="6466999" y="3204686"/>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7017306" y="311967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Modernize Shopping</a:t>
            </a:r>
            <a:endParaRPr lang="en-US" sz="2200" dirty="0"/>
          </a:p>
        </p:txBody>
      </p:sp>
      <p:sp>
        <p:nvSpPr>
          <p:cNvPr id="7" name="Text 4"/>
          <p:cNvSpPr/>
          <p:nvPr/>
        </p:nvSpPr>
        <p:spPr>
          <a:xfrm>
            <a:off x="7017306" y="3610094"/>
            <a:ext cx="2927747"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Smart Grocery aims to revolutionize traditional grocery shopping with cutting-edge technology and AI-driven features.</a:t>
            </a:r>
            <a:endParaRPr lang="en-US" sz="1750" dirty="0"/>
          </a:p>
        </p:txBody>
      </p:sp>
      <p:sp>
        <p:nvSpPr>
          <p:cNvPr id="8" name="Shape 5"/>
          <p:cNvSpPr/>
          <p:nvPr/>
        </p:nvSpPr>
        <p:spPr>
          <a:xfrm>
            <a:off x="10171867" y="3119676"/>
            <a:ext cx="510302" cy="510302"/>
          </a:xfrm>
          <a:prstGeom prst="roundRect">
            <a:avLst>
              <a:gd name="adj" fmla="val 18669"/>
            </a:avLst>
          </a:prstGeom>
          <a:solidFill>
            <a:srgbClr val="110080"/>
          </a:solidFill>
          <a:ln w="7620">
            <a:solidFill>
              <a:srgbClr val="2A1999"/>
            </a:solidFill>
            <a:prstDash val="solid"/>
          </a:ln>
        </p:spPr>
      </p:sp>
      <p:sp>
        <p:nvSpPr>
          <p:cNvPr id="9" name="Text 6"/>
          <p:cNvSpPr/>
          <p:nvPr/>
        </p:nvSpPr>
        <p:spPr>
          <a:xfrm>
            <a:off x="10324981" y="3204686"/>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10908983" y="3119676"/>
            <a:ext cx="2927747"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Personalized Experience</a:t>
            </a:r>
            <a:endParaRPr lang="en-US" sz="2200" dirty="0"/>
          </a:p>
        </p:txBody>
      </p:sp>
      <p:sp>
        <p:nvSpPr>
          <p:cNvPr id="11" name="Text 8"/>
          <p:cNvSpPr/>
          <p:nvPr/>
        </p:nvSpPr>
        <p:spPr>
          <a:xfrm>
            <a:off x="10908983" y="3964424"/>
            <a:ext cx="2927747"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The platform offers tailored recommendations based on user preferences and shopping history.</a:t>
            </a:r>
            <a:endParaRPr lang="en-US" sz="1750" dirty="0"/>
          </a:p>
        </p:txBody>
      </p:sp>
      <p:sp>
        <p:nvSpPr>
          <p:cNvPr id="12" name="Shape 9"/>
          <p:cNvSpPr/>
          <p:nvPr/>
        </p:nvSpPr>
        <p:spPr>
          <a:xfrm>
            <a:off x="6280190" y="5906572"/>
            <a:ext cx="510302" cy="510302"/>
          </a:xfrm>
          <a:prstGeom prst="roundRect">
            <a:avLst>
              <a:gd name="adj" fmla="val 18669"/>
            </a:avLst>
          </a:prstGeom>
          <a:solidFill>
            <a:srgbClr val="110080"/>
          </a:solidFill>
          <a:ln w="7620">
            <a:solidFill>
              <a:srgbClr val="2A1999"/>
            </a:solidFill>
            <a:prstDash val="solid"/>
          </a:ln>
        </p:spPr>
      </p:sp>
      <p:sp>
        <p:nvSpPr>
          <p:cNvPr id="13" name="Text 10"/>
          <p:cNvSpPr/>
          <p:nvPr/>
        </p:nvSpPr>
        <p:spPr>
          <a:xfrm>
            <a:off x="6430566" y="5991582"/>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7017306" y="5906572"/>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Efficiency</a:t>
            </a:r>
            <a:endParaRPr lang="en-US" sz="2200" dirty="0"/>
          </a:p>
        </p:txBody>
      </p:sp>
      <p:sp>
        <p:nvSpPr>
          <p:cNvPr id="15" name="Text 12"/>
          <p:cNvSpPr/>
          <p:nvPr/>
        </p:nvSpPr>
        <p:spPr>
          <a:xfrm>
            <a:off x="7017306" y="6396990"/>
            <a:ext cx="6819305"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Streamlined processes and real-time updates ensure a fast and convenient shopping experience.</a:t>
            </a:r>
            <a:endParaRPr lang="en-US" sz="1750" dirty="0"/>
          </a:p>
        </p:txBody>
      </p:sp>
      <p:pic>
        <p:nvPicPr>
          <p:cNvPr id="19" name="Picture 18">
            <a:extLst>
              <a:ext uri="{FF2B5EF4-FFF2-40B4-BE49-F238E27FC236}">
                <a16:creationId xmlns:a16="http://schemas.microsoft.com/office/drawing/2014/main" id="{43103E78-D6D0-ABDA-DBB0-87771A0539FF}"/>
              </a:ext>
            </a:extLst>
          </p:cNvPr>
          <p:cNvPicPr>
            <a:picLocks noChangeAspect="1"/>
          </p:cNvPicPr>
          <p:nvPr/>
        </p:nvPicPr>
        <p:blipFill>
          <a:blip r:embed="rId4"/>
          <a:stretch>
            <a:fillRect/>
          </a:stretch>
        </p:blipFill>
        <p:spPr>
          <a:xfrm>
            <a:off x="12372660" y="7770345"/>
            <a:ext cx="2257740" cy="4286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770" y="838676"/>
            <a:ext cx="4817031" cy="602099"/>
          </a:xfrm>
          <a:prstGeom prst="rect">
            <a:avLst/>
          </a:prstGeom>
          <a:noFill/>
          <a:ln/>
        </p:spPr>
        <p:txBody>
          <a:bodyPr wrap="none" lIns="0" tIns="0" rIns="0" bIns="0" rtlCol="0" anchor="t"/>
          <a:lstStyle/>
          <a:p>
            <a:pPr marL="0" indent="0">
              <a:lnSpc>
                <a:spcPts val="4700"/>
              </a:lnSpc>
              <a:buNone/>
            </a:pPr>
            <a:r>
              <a:rPr lang="en-US" sz="3750" b="1" kern="0" spc="-114" dirty="0">
                <a:solidFill>
                  <a:srgbClr val="FFFFFF"/>
                </a:solidFill>
                <a:latin typeface="Inter Bold" pitchFamily="34" charset="0"/>
                <a:ea typeface="Inter Bold" pitchFamily="34" charset="-122"/>
                <a:cs typeface="Inter Bold" pitchFamily="34" charset="-120"/>
              </a:rPr>
              <a:t>User Types and Roles</a:t>
            </a:r>
            <a:endParaRPr lang="en-US" sz="3750" dirty="0"/>
          </a:p>
        </p:txBody>
      </p:sp>
      <p:pic>
        <p:nvPicPr>
          <p:cNvPr id="4" name="Image 1" descr="preencoded.png"/>
          <p:cNvPicPr>
            <a:picLocks noChangeAspect="1"/>
          </p:cNvPicPr>
          <p:nvPr/>
        </p:nvPicPr>
        <p:blipFill>
          <a:blip r:embed="rId4"/>
          <a:stretch>
            <a:fillRect/>
          </a:stretch>
        </p:blipFill>
        <p:spPr>
          <a:xfrm>
            <a:off x="6160770" y="1729740"/>
            <a:ext cx="481608" cy="481608"/>
          </a:xfrm>
          <a:prstGeom prst="rect">
            <a:avLst/>
          </a:prstGeom>
        </p:spPr>
      </p:pic>
      <p:sp>
        <p:nvSpPr>
          <p:cNvPr id="5" name="Text 1"/>
          <p:cNvSpPr/>
          <p:nvPr/>
        </p:nvSpPr>
        <p:spPr>
          <a:xfrm>
            <a:off x="6160770" y="2403991"/>
            <a:ext cx="2408515" cy="300990"/>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Consumers</a:t>
            </a:r>
            <a:endParaRPr lang="en-US" sz="1850" dirty="0"/>
          </a:p>
        </p:txBody>
      </p:sp>
      <p:sp>
        <p:nvSpPr>
          <p:cNvPr id="6" name="Text 2"/>
          <p:cNvSpPr/>
          <p:nvPr/>
        </p:nvSpPr>
        <p:spPr>
          <a:xfrm>
            <a:off x="6160770" y="2820591"/>
            <a:ext cx="7795260" cy="616268"/>
          </a:xfrm>
          <a:prstGeom prst="rect">
            <a:avLst/>
          </a:prstGeom>
          <a:noFill/>
          <a:ln/>
        </p:spPr>
        <p:txBody>
          <a:bodyPr wrap="square" lIns="0" tIns="0" rIns="0" bIns="0" rtlCol="0" anchor="t"/>
          <a:lstStyle/>
          <a:p>
            <a:pPr marL="0" indent="0" algn="l">
              <a:lnSpc>
                <a:spcPts val="2400"/>
              </a:lnSpc>
              <a:buNone/>
            </a:pPr>
            <a:r>
              <a:rPr lang="en-US" sz="1500" kern="0" spc="-30" dirty="0">
                <a:solidFill>
                  <a:srgbClr val="E5E0DF"/>
                </a:solidFill>
                <a:latin typeface="Inter" pitchFamily="34" charset="0"/>
                <a:ea typeface="Inter" pitchFamily="34" charset="-122"/>
                <a:cs typeface="Inter" pitchFamily="34" charset="-120"/>
              </a:rPr>
              <a:t>End-users who browse products, make purchases, and interact with the platform's features.</a:t>
            </a:r>
            <a:endParaRPr lang="en-US" sz="1500" dirty="0"/>
          </a:p>
        </p:txBody>
      </p:sp>
      <p:pic>
        <p:nvPicPr>
          <p:cNvPr id="7" name="Image 2" descr="preencoded.png"/>
          <p:cNvPicPr>
            <a:picLocks noChangeAspect="1"/>
          </p:cNvPicPr>
          <p:nvPr/>
        </p:nvPicPr>
        <p:blipFill>
          <a:blip r:embed="rId5"/>
          <a:stretch>
            <a:fillRect/>
          </a:stretch>
        </p:blipFill>
        <p:spPr>
          <a:xfrm>
            <a:off x="6160770" y="3340596"/>
            <a:ext cx="481608" cy="481608"/>
          </a:xfrm>
          <a:prstGeom prst="rect">
            <a:avLst/>
          </a:prstGeom>
        </p:spPr>
      </p:pic>
      <p:sp>
        <p:nvSpPr>
          <p:cNvPr id="8" name="Text 3"/>
          <p:cNvSpPr/>
          <p:nvPr/>
        </p:nvSpPr>
        <p:spPr>
          <a:xfrm>
            <a:off x="6160770" y="3964305"/>
            <a:ext cx="3251002" cy="300990"/>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District Operations Managers</a:t>
            </a:r>
            <a:endParaRPr lang="en-US" sz="1850" dirty="0"/>
          </a:p>
        </p:txBody>
      </p:sp>
      <p:sp>
        <p:nvSpPr>
          <p:cNvPr id="9" name="Text 4"/>
          <p:cNvSpPr/>
          <p:nvPr/>
        </p:nvSpPr>
        <p:spPr>
          <a:xfrm>
            <a:off x="6160770" y="4265295"/>
            <a:ext cx="7795260" cy="308134"/>
          </a:xfrm>
          <a:prstGeom prst="rect">
            <a:avLst/>
          </a:prstGeom>
          <a:noFill/>
          <a:ln/>
        </p:spPr>
        <p:txBody>
          <a:bodyPr wrap="none" lIns="0" tIns="0" rIns="0" bIns="0" rtlCol="0" anchor="t"/>
          <a:lstStyle/>
          <a:p>
            <a:pPr marL="0" indent="0" algn="l">
              <a:lnSpc>
                <a:spcPts val="2400"/>
              </a:lnSpc>
              <a:buNone/>
            </a:pPr>
            <a:r>
              <a:rPr lang="en-US" sz="1500" kern="0" spc="-30" dirty="0">
                <a:solidFill>
                  <a:srgbClr val="E5E0DF"/>
                </a:solidFill>
                <a:latin typeface="Inter" pitchFamily="34" charset="0"/>
                <a:ea typeface="Inter" pitchFamily="34" charset="-122"/>
                <a:cs typeface="Inter" pitchFamily="34" charset="-120"/>
              </a:rPr>
              <a:t>Oversee regional inventory, ensuring product availability and managing local logistics.</a:t>
            </a:r>
            <a:endParaRPr lang="en-US" sz="1500" dirty="0"/>
          </a:p>
        </p:txBody>
      </p:sp>
      <p:pic>
        <p:nvPicPr>
          <p:cNvPr id="10" name="Image 3" descr="preencoded.png"/>
          <p:cNvPicPr>
            <a:picLocks noChangeAspect="1"/>
          </p:cNvPicPr>
          <p:nvPr/>
        </p:nvPicPr>
        <p:blipFill>
          <a:blip r:embed="rId6"/>
          <a:stretch>
            <a:fillRect/>
          </a:stretch>
        </p:blipFill>
        <p:spPr>
          <a:xfrm>
            <a:off x="6160770" y="4724210"/>
            <a:ext cx="481608" cy="481608"/>
          </a:xfrm>
          <a:prstGeom prst="rect">
            <a:avLst/>
          </a:prstGeom>
        </p:spPr>
      </p:pic>
      <p:sp>
        <p:nvSpPr>
          <p:cNvPr id="11" name="Text 5"/>
          <p:cNvSpPr/>
          <p:nvPr/>
        </p:nvSpPr>
        <p:spPr>
          <a:xfrm>
            <a:off x="6110942" y="5407580"/>
            <a:ext cx="2408515" cy="300990"/>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Administrators</a:t>
            </a:r>
            <a:endParaRPr lang="en-US" sz="1850" dirty="0"/>
          </a:p>
        </p:txBody>
      </p:sp>
      <p:sp>
        <p:nvSpPr>
          <p:cNvPr id="12" name="Text 6"/>
          <p:cNvSpPr/>
          <p:nvPr/>
        </p:nvSpPr>
        <p:spPr>
          <a:xfrm>
            <a:off x="6110942" y="5694369"/>
            <a:ext cx="7795260" cy="308134"/>
          </a:xfrm>
          <a:prstGeom prst="rect">
            <a:avLst/>
          </a:prstGeom>
          <a:noFill/>
          <a:ln/>
        </p:spPr>
        <p:txBody>
          <a:bodyPr wrap="none" lIns="0" tIns="0" rIns="0" bIns="0" rtlCol="0" anchor="t"/>
          <a:lstStyle/>
          <a:p>
            <a:pPr marL="0" indent="0" algn="l">
              <a:lnSpc>
                <a:spcPts val="2400"/>
              </a:lnSpc>
              <a:buNone/>
            </a:pPr>
            <a:r>
              <a:rPr lang="en-US" sz="1500" kern="0" spc="-30" dirty="0">
                <a:solidFill>
                  <a:srgbClr val="E5E0DF"/>
                </a:solidFill>
                <a:latin typeface="Inter" pitchFamily="34" charset="0"/>
                <a:ea typeface="Inter" pitchFamily="34" charset="-122"/>
                <a:cs typeface="Inter" pitchFamily="34" charset="-120"/>
              </a:rPr>
              <a:t>Manage overall platform operations, user accounts, and monitor system performance.</a:t>
            </a:r>
            <a:endParaRPr lang="en-US" sz="1500" dirty="0"/>
          </a:p>
        </p:txBody>
      </p:sp>
      <p:pic>
        <p:nvPicPr>
          <p:cNvPr id="13" name="Image 3" descr="preencoded.png">
            <a:extLst>
              <a:ext uri="{FF2B5EF4-FFF2-40B4-BE49-F238E27FC236}">
                <a16:creationId xmlns:a16="http://schemas.microsoft.com/office/drawing/2014/main" id="{8E99FA1F-6086-D8CC-9F26-1E7B9CD09919}"/>
              </a:ext>
            </a:extLst>
          </p:cNvPr>
          <p:cNvPicPr>
            <a:picLocks noChangeAspect="1"/>
          </p:cNvPicPr>
          <p:nvPr/>
        </p:nvPicPr>
        <p:blipFill>
          <a:blip r:embed="rId6"/>
          <a:stretch>
            <a:fillRect/>
          </a:stretch>
        </p:blipFill>
        <p:spPr>
          <a:xfrm>
            <a:off x="6134311" y="6155371"/>
            <a:ext cx="481608" cy="481608"/>
          </a:xfrm>
          <a:prstGeom prst="rect">
            <a:avLst/>
          </a:prstGeom>
        </p:spPr>
      </p:pic>
      <p:sp>
        <p:nvSpPr>
          <p:cNvPr id="14" name="Text 5">
            <a:extLst>
              <a:ext uri="{FF2B5EF4-FFF2-40B4-BE49-F238E27FC236}">
                <a16:creationId xmlns:a16="http://schemas.microsoft.com/office/drawing/2014/main" id="{F0F46670-CC07-0901-1120-5A87534F226C}"/>
              </a:ext>
            </a:extLst>
          </p:cNvPr>
          <p:cNvSpPr/>
          <p:nvPr/>
        </p:nvSpPr>
        <p:spPr>
          <a:xfrm>
            <a:off x="6134311" y="6657357"/>
            <a:ext cx="2408515" cy="300990"/>
          </a:xfrm>
          <a:prstGeom prst="rect">
            <a:avLst/>
          </a:prstGeom>
          <a:noFill/>
          <a:ln/>
        </p:spPr>
        <p:txBody>
          <a:bodyPr wrap="none" lIns="0" tIns="0" rIns="0" bIns="0" rtlCol="0" anchor="t"/>
          <a:lstStyle/>
          <a:p>
            <a:pPr marL="0" indent="0" algn="l">
              <a:lnSpc>
                <a:spcPts val="2350"/>
              </a:lnSpc>
              <a:buNone/>
            </a:pPr>
            <a:r>
              <a:rPr lang="en-US" sz="1850" b="1" kern="0" spc="-57" dirty="0">
                <a:solidFill>
                  <a:srgbClr val="E5E0DF"/>
                </a:solidFill>
                <a:latin typeface="Inter Bold" pitchFamily="34" charset="0"/>
                <a:ea typeface="Inter Bold" pitchFamily="34" charset="-122"/>
                <a:cs typeface="Inter Bold" pitchFamily="34" charset="-120"/>
              </a:rPr>
              <a:t>Suppliers</a:t>
            </a:r>
            <a:endParaRPr lang="en-US" sz="1850" dirty="0"/>
          </a:p>
        </p:txBody>
      </p:sp>
      <p:sp>
        <p:nvSpPr>
          <p:cNvPr id="15" name="Text 6">
            <a:extLst>
              <a:ext uri="{FF2B5EF4-FFF2-40B4-BE49-F238E27FC236}">
                <a16:creationId xmlns:a16="http://schemas.microsoft.com/office/drawing/2014/main" id="{C906A8B5-B2A7-A0A1-E3F1-67F764EFA3CD}"/>
              </a:ext>
            </a:extLst>
          </p:cNvPr>
          <p:cNvSpPr/>
          <p:nvPr/>
        </p:nvSpPr>
        <p:spPr>
          <a:xfrm>
            <a:off x="6134311" y="6978725"/>
            <a:ext cx="7795260" cy="308134"/>
          </a:xfrm>
          <a:prstGeom prst="rect">
            <a:avLst/>
          </a:prstGeom>
          <a:noFill/>
          <a:ln/>
        </p:spPr>
        <p:txBody>
          <a:bodyPr wrap="none" lIns="0" tIns="0" rIns="0" bIns="0" rtlCol="0" anchor="t"/>
          <a:lstStyle/>
          <a:p>
            <a:pPr marL="0" indent="0" algn="l">
              <a:lnSpc>
                <a:spcPts val="2400"/>
              </a:lnSpc>
              <a:buNone/>
            </a:pPr>
            <a:r>
              <a:rPr lang="en-US" sz="1500" dirty="0">
                <a:solidFill>
                  <a:schemeClr val="bg1"/>
                </a:solidFill>
              </a:rPr>
              <a:t>Manages the stock orders and Supplies required products</a:t>
            </a:r>
          </a:p>
        </p:txBody>
      </p:sp>
      <p:pic>
        <p:nvPicPr>
          <p:cNvPr id="16" name="Picture 15">
            <a:extLst>
              <a:ext uri="{FF2B5EF4-FFF2-40B4-BE49-F238E27FC236}">
                <a16:creationId xmlns:a16="http://schemas.microsoft.com/office/drawing/2014/main" id="{A3F2C19F-10DE-32CD-5A1C-012E038DF922}"/>
              </a:ext>
            </a:extLst>
          </p:cNvPr>
          <p:cNvPicPr>
            <a:picLocks noChangeAspect="1"/>
          </p:cNvPicPr>
          <p:nvPr/>
        </p:nvPicPr>
        <p:blipFill>
          <a:blip r:embed="rId7"/>
          <a:stretch>
            <a:fillRect/>
          </a:stretch>
        </p:blipFill>
        <p:spPr>
          <a:xfrm>
            <a:off x="12372660" y="7770345"/>
            <a:ext cx="2257740" cy="4286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71949" y="637342"/>
            <a:ext cx="4182666" cy="522803"/>
          </a:xfrm>
          <a:prstGeom prst="rect">
            <a:avLst/>
          </a:prstGeom>
          <a:noFill/>
          <a:ln/>
        </p:spPr>
        <p:txBody>
          <a:bodyPr wrap="none" lIns="0" tIns="0" rIns="0" bIns="0" rtlCol="0" anchor="t"/>
          <a:lstStyle/>
          <a:p>
            <a:pPr marL="0" indent="0">
              <a:lnSpc>
                <a:spcPts val="4100"/>
              </a:lnSpc>
              <a:buNone/>
            </a:pPr>
            <a:r>
              <a:rPr lang="en-US" sz="3250" b="1" kern="0" spc="-99" dirty="0">
                <a:solidFill>
                  <a:srgbClr val="FFFFFF"/>
                </a:solidFill>
                <a:latin typeface="Inter Bold" pitchFamily="34" charset="0"/>
                <a:ea typeface="Inter Bold" pitchFamily="34" charset="-122"/>
                <a:cs typeface="Inter Bold" pitchFamily="34" charset="-120"/>
              </a:rPr>
              <a:t>Key Functionalities</a:t>
            </a:r>
            <a:endParaRPr lang="en-US" sz="3250" dirty="0"/>
          </a:p>
        </p:txBody>
      </p:sp>
      <p:sp>
        <p:nvSpPr>
          <p:cNvPr id="4" name="Shape 1"/>
          <p:cNvSpPr/>
          <p:nvPr/>
        </p:nvSpPr>
        <p:spPr>
          <a:xfrm>
            <a:off x="6071949" y="1599128"/>
            <a:ext cx="376357" cy="376357"/>
          </a:xfrm>
          <a:prstGeom prst="roundRect">
            <a:avLst>
              <a:gd name="adj" fmla="val 18671"/>
            </a:avLst>
          </a:prstGeom>
          <a:solidFill>
            <a:srgbClr val="110080"/>
          </a:solidFill>
          <a:ln w="7620">
            <a:solidFill>
              <a:srgbClr val="2A1999"/>
            </a:solidFill>
            <a:prstDash val="solid"/>
          </a:ln>
        </p:spPr>
      </p:sp>
      <p:sp>
        <p:nvSpPr>
          <p:cNvPr id="5" name="Text 2"/>
          <p:cNvSpPr/>
          <p:nvPr/>
        </p:nvSpPr>
        <p:spPr>
          <a:xfrm>
            <a:off x="6209705" y="1661755"/>
            <a:ext cx="100727"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1</a:t>
            </a:r>
            <a:endParaRPr lang="en-US" sz="1950" dirty="0"/>
          </a:p>
        </p:txBody>
      </p:sp>
      <p:sp>
        <p:nvSpPr>
          <p:cNvPr id="6" name="Text 3"/>
          <p:cNvSpPr/>
          <p:nvPr/>
        </p:nvSpPr>
        <p:spPr>
          <a:xfrm>
            <a:off x="6615589" y="1599128"/>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User Authentication</a:t>
            </a:r>
            <a:endParaRPr lang="en-US" sz="1600" dirty="0"/>
          </a:p>
        </p:txBody>
      </p:sp>
      <p:sp>
        <p:nvSpPr>
          <p:cNvPr id="7" name="Text 4"/>
          <p:cNvSpPr/>
          <p:nvPr/>
        </p:nvSpPr>
        <p:spPr>
          <a:xfrm>
            <a:off x="6615589" y="1960959"/>
            <a:ext cx="3359229" cy="802958"/>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Implements secure login and registration processes. Utilizes encryption and token-based authentication for enhanced security.</a:t>
            </a:r>
            <a:endParaRPr lang="en-US" sz="1300" dirty="0"/>
          </a:p>
        </p:txBody>
      </p:sp>
      <p:sp>
        <p:nvSpPr>
          <p:cNvPr id="8" name="Shape 5"/>
          <p:cNvSpPr/>
          <p:nvPr/>
        </p:nvSpPr>
        <p:spPr>
          <a:xfrm>
            <a:off x="10142101" y="1599128"/>
            <a:ext cx="376357" cy="376357"/>
          </a:xfrm>
          <a:prstGeom prst="roundRect">
            <a:avLst>
              <a:gd name="adj" fmla="val 18671"/>
            </a:avLst>
          </a:prstGeom>
          <a:solidFill>
            <a:srgbClr val="110080"/>
          </a:solidFill>
          <a:ln w="7620">
            <a:solidFill>
              <a:srgbClr val="2A1999"/>
            </a:solidFill>
            <a:prstDash val="solid"/>
          </a:ln>
        </p:spPr>
      </p:sp>
      <p:sp>
        <p:nvSpPr>
          <p:cNvPr id="9" name="Text 6"/>
          <p:cNvSpPr/>
          <p:nvPr/>
        </p:nvSpPr>
        <p:spPr>
          <a:xfrm>
            <a:off x="10254972" y="1661755"/>
            <a:ext cx="150495"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2</a:t>
            </a:r>
            <a:endParaRPr lang="en-US" sz="1950" dirty="0"/>
          </a:p>
        </p:txBody>
      </p:sp>
      <p:sp>
        <p:nvSpPr>
          <p:cNvPr id="10" name="Text 7"/>
          <p:cNvSpPr/>
          <p:nvPr/>
        </p:nvSpPr>
        <p:spPr>
          <a:xfrm>
            <a:off x="10685740" y="1599128"/>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Smart Shopping Cart</a:t>
            </a:r>
            <a:endParaRPr lang="en-US" sz="1600" dirty="0"/>
          </a:p>
        </p:txBody>
      </p:sp>
      <p:sp>
        <p:nvSpPr>
          <p:cNvPr id="11" name="Text 8"/>
          <p:cNvSpPr/>
          <p:nvPr/>
        </p:nvSpPr>
        <p:spPr>
          <a:xfrm>
            <a:off x="10685740" y="1960959"/>
            <a:ext cx="3359229" cy="1070610"/>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Provides real-time updates on product availability and pricing. Allows easy modification of cart contents with instant total recalculation.</a:t>
            </a:r>
            <a:endParaRPr lang="en-US" sz="1300" dirty="0"/>
          </a:p>
        </p:txBody>
      </p:sp>
      <p:sp>
        <p:nvSpPr>
          <p:cNvPr id="12" name="Shape 9"/>
          <p:cNvSpPr/>
          <p:nvPr/>
        </p:nvSpPr>
        <p:spPr>
          <a:xfrm>
            <a:off x="6071949" y="3386971"/>
            <a:ext cx="376357" cy="376357"/>
          </a:xfrm>
          <a:prstGeom prst="roundRect">
            <a:avLst>
              <a:gd name="adj" fmla="val 18671"/>
            </a:avLst>
          </a:prstGeom>
          <a:solidFill>
            <a:srgbClr val="110080"/>
          </a:solidFill>
          <a:ln w="7620">
            <a:solidFill>
              <a:srgbClr val="2A1999"/>
            </a:solidFill>
            <a:prstDash val="solid"/>
          </a:ln>
        </p:spPr>
      </p:sp>
      <p:sp>
        <p:nvSpPr>
          <p:cNvPr id="13" name="Text 10"/>
          <p:cNvSpPr/>
          <p:nvPr/>
        </p:nvSpPr>
        <p:spPr>
          <a:xfrm>
            <a:off x="6182916" y="3449598"/>
            <a:ext cx="154424"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3</a:t>
            </a:r>
            <a:endParaRPr lang="en-US" sz="1950" dirty="0"/>
          </a:p>
        </p:txBody>
      </p:sp>
      <p:sp>
        <p:nvSpPr>
          <p:cNvPr id="14" name="Text 11"/>
          <p:cNvSpPr/>
          <p:nvPr/>
        </p:nvSpPr>
        <p:spPr>
          <a:xfrm>
            <a:off x="6615589" y="3386971"/>
            <a:ext cx="243542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Diverse Payment Options</a:t>
            </a:r>
            <a:endParaRPr lang="en-US" sz="1600" dirty="0"/>
          </a:p>
        </p:txBody>
      </p:sp>
      <p:sp>
        <p:nvSpPr>
          <p:cNvPr id="15" name="Text 12"/>
          <p:cNvSpPr/>
          <p:nvPr/>
        </p:nvSpPr>
        <p:spPr>
          <a:xfrm>
            <a:off x="6615589" y="3748802"/>
            <a:ext cx="3359229" cy="1070610"/>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Supports multiple payment gateways including credit cards, UPI, and digital wallets. Ensures secure transactions through encryption and tokenization.</a:t>
            </a:r>
            <a:endParaRPr lang="en-US" sz="1300" dirty="0"/>
          </a:p>
        </p:txBody>
      </p:sp>
      <p:sp>
        <p:nvSpPr>
          <p:cNvPr id="16" name="Shape 13"/>
          <p:cNvSpPr/>
          <p:nvPr/>
        </p:nvSpPr>
        <p:spPr>
          <a:xfrm>
            <a:off x="10142101" y="3386971"/>
            <a:ext cx="376357" cy="376357"/>
          </a:xfrm>
          <a:prstGeom prst="roundRect">
            <a:avLst>
              <a:gd name="adj" fmla="val 18671"/>
            </a:avLst>
          </a:prstGeom>
          <a:solidFill>
            <a:srgbClr val="110080"/>
          </a:solidFill>
          <a:ln w="7620">
            <a:solidFill>
              <a:srgbClr val="2A1999"/>
            </a:solidFill>
            <a:prstDash val="solid"/>
          </a:ln>
        </p:spPr>
      </p:sp>
      <p:sp>
        <p:nvSpPr>
          <p:cNvPr id="17" name="Text 14"/>
          <p:cNvSpPr/>
          <p:nvPr/>
        </p:nvSpPr>
        <p:spPr>
          <a:xfrm>
            <a:off x="10249138" y="3449598"/>
            <a:ext cx="162163"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4</a:t>
            </a:r>
            <a:endParaRPr lang="en-US" sz="1950" dirty="0"/>
          </a:p>
        </p:txBody>
      </p:sp>
      <p:sp>
        <p:nvSpPr>
          <p:cNvPr id="18" name="Text 15"/>
          <p:cNvSpPr/>
          <p:nvPr/>
        </p:nvSpPr>
        <p:spPr>
          <a:xfrm>
            <a:off x="10685740" y="3386971"/>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Review System</a:t>
            </a:r>
            <a:endParaRPr lang="en-US" sz="1600" dirty="0"/>
          </a:p>
        </p:txBody>
      </p:sp>
      <p:sp>
        <p:nvSpPr>
          <p:cNvPr id="19" name="Text 16"/>
          <p:cNvSpPr/>
          <p:nvPr/>
        </p:nvSpPr>
        <p:spPr>
          <a:xfrm>
            <a:off x="10685740" y="3748802"/>
            <a:ext cx="3359229" cy="1070610"/>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Enables users to rate products and leave detailed reviews. Implements sentiment analysis to highlight key product features and user opinions.</a:t>
            </a:r>
            <a:endParaRPr lang="en-US" sz="1300" dirty="0"/>
          </a:p>
        </p:txBody>
      </p:sp>
      <p:sp>
        <p:nvSpPr>
          <p:cNvPr id="20" name="Shape 17"/>
          <p:cNvSpPr/>
          <p:nvPr/>
        </p:nvSpPr>
        <p:spPr>
          <a:xfrm>
            <a:off x="6071949" y="5174813"/>
            <a:ext cx="376357" cy="376357"/>
          </a:xfrm>
          <a:prstGeom prst="roundRect">
            <a:avLst>
              <a:gd name="adj" fmla="val 18671"/>
            </a:avLst>
          </a:prstGeom>
          <a:solidFill>
            <a:srgbClr val="110080"/>
          </a:solidFill>
          <a:ln w="7620">
            <a:solidFill>
              <a:srgbClr val="2A1999"/>
            </a:solidFill>
            <a:prstDash val="solid"/>
          </a:ln>
        </p:spPr>
      </p:sp>
      <p:sp>
        <p:nvSpPr>
          <p:cNvPr id="21" name="Text 18"/>
          <p:cNvSpPr/>
          <p:nvPr/>
        </p:nvSpPr>
        <p:spPr>
          <a:xfrm>
            <a:off x="6185773" y="5237440"/>
            <a:ext cx="148590"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5</a:t>
            </a:r>
            <a:endParaRPr lang="en-US" sz="1950" dirty="0"/>
          </a:p>
        </p:txBody>
      </p:sp>
      <p:sp>
        <p:nvSpPr>
          <p:cNvPr id="22" name="Text 19"/>
          <p:cNvSpPr/>
          <p:nvPr/>
        </p:nvSpPr>
        <p:spPr>
          <a:xfrm>
            <a:off x="6615589" y="5174813"/>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Visual Search</a:t>
            </a:r>
            <a:endParaRPr lang="en-US" sz="1600" dirty="0"/>
          </a:p>
        </p:txBody>
      </p:sp>
      <p:sp>
        <p:nvSpPr>
          <p:cNvPr id="23" name="Text 20"/>
          <p:cNvSpPr/>
          <p:nvPr/>
        </p:nvSpPr>
        <p:spPr>
          <a:xfrm>
            <a:off x="6615589" y="5536644"/>
            <a:ext cx="3359229" cy="535305"/>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Allows users to find products using the image of an product.</a:t>
            </a:r>
            <a:endParaRPr lang="en-US" sz="1300" dirty="0"/>
          </a:p>
        </p:txBody>
      </p:sp>
      <p:sp>
        <p:nvSpPr>
          <p:cNvPr id="24" name="Shape 21"/>
          <p:cNvSpPr/>
          <p:nvPr/>
        </p:nvSpPr>
        <p:spPr>
          <a:xfrm>
            <a:off x="10142101" y="5174813"/>
            <a:ext cx="376357" cy="376357"/>
          </a:xfrm>
          <a:prstGeom prst="roundRect">
            <a:avLst>
              <a:gd name="adj" fmla="val 18671"/>
            </a:avLst>
          </a:prstGeom>
          <a:solidFill>
            <a:srgbClr val="110080"/>
          </a:solidFill>
          <a:ln w="7620">
            <a:solidFill>
              <a:srgbClr val="2A1999"/>
            </a:solidFill>
            <a:prstDash val="solid"/>
          </a:ln>
        </p:spPr>
      </p:sp>
      <p:sp>
        <p:nvSpPr>
          <p:cNvPr id="25" name="Text 22"/>
          <p:cNvSpPr/>
          <p:nvPr/>
        </p:nvSpPr>
        <p:spPr>
          <a:xfrm>
            <a:off x="10252472" y="5237440"/>
            <a:ext cx="155496"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6</a:t>
            </a:r>
            <a:endParaRPr lang="en-US" sz="1950" dirty="0"/>
          </a:p>
        </p:txBody>
      </p:sp>
      <p:sp>
        <p:nvSpPr>
          <p:cNvPr id="26" name="Text 23"/>
          <p:cNvSpPr/>
          <p:nvPr/>
        </p:nvSpPr>
        <p:spPr>
          <a:xfrm>
            <a:off x="10685740" y="5174813"/>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Product Catalog: </a:t>
            </a:r>
            <a:endParaRPr lang="en-US" sz="1600" dirty="0"/>
          </a:p>
        </p:txBody>
      </p:sp>
      <p:sp>
        <p:nvSpPr>
          <p:cNvPr id="27" name="Text 24"/>
          <p:cNvSpPr/>
          <p:nvPr/>
        </p:nvSpPr>
        <p:spPr>
          <a:xfrm>
            <a:off x="10685740" y="5536644"/>
            <a:ext cx="3359229" cy="802958"/>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Comprehensive listings with detailed product descriptions, images, and filters for a smooth browsing experience.</a:t>
            </a:r>
            <a:endParaRPr lang="en-US" sz="1300" dirty="0"/>
          </a:p>
        </p:txBody>
      </p:sp>
      <p:sp>
        <p:nvSpPr>
          <p:cNvPr id="28" name="Shape 25"/>
          <p:cNvSpPr/>
          <p:nvPr/>
        </p:nvSpPr>
        <p:spPr>
          <a:xfrm>
            <a:off x="6071949" y="6695003"/>
            <a:ext cx="376357" cy="376357"/>
          </a:xfrm>
          <a:prstGeom prst="roundRect">
            <a:avLst>
              <a:gd name="adj" fmla="val 18671"/>
            </a:avLst>
          </a:prstGeom>
          <a:solidFill>
            <a:srgbClr val="110080"/>
          </a:solidFill>
          <a:ln w="7620">
            <a:solidFill>
              <a:srgbClr val="2A1999"/>
            </a:solidFill>
            <a:prstDash val="solid"/>
          </a:ln>
        </p:spPr>
      </p:sp>
      <p:sp>
        <p:nvSpPr>
          <p:cNvPr id="29" name="Text 26"/>
          <p:cNvSpPr/>
          <p:nvPr/>
        </p:nvSpPr>
        <p:spPr>
          <a:xfrm>
            <a:off x="6190893" y="6757630"/>
            <a:ext cx="138470"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7</a:t>
            </a:r>
            <a:endParaRPr lang="en-US" sz="1950" dirty="0"/>
          </a:p>
        </p:txBody>
      </p:sp>
      <p:sp>
        <p:nvSpPr>
          <p:cNvPr id="30" name="Text 27"/>
          <p:cNvSpPr/>
          <p:nvPr/>
        </p:nvSpPr>
        <p:spPr>
          <a:xfrm>
            <a:off x="6615589" y="6695003"/>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Recipe Generation</a:t>
            </a:r>
            <a:endParaRPr lang="en-US" sz="1600" dirty="0"/>
          </a:p>
        </p:txBody>
      </p:sp>
      <p:sp>
        <p:nvSpPr>
          <p:cNvPr id="31" name="Text 28"/>
          <p:cNvSpPr/>
          <p:nvPr/>
        </p:nvSpPr>
        <p:spPr>
          <a:xfrm>
            <a:off x="6615589" y="7056834"/>
            <a:ext cx="3359229" cy="535305"/>
          </a:xfrm>
          <a:prstGeom prst="rect">
            <a:avLst/>
          </a:prstGeom>
          <a:noFill/>
          <a:ln/>
        </p:spPr>
        <p:txBody>
          <a:bodyPr wrap="square" lIns="0" tIns="0" rIns="0" bIns="0" rtlCol="0" anchor="t"/>
          <a:lstStyle/>
          <a:p>
            <a:pPr marL="0" indent="0">
              <a:lnSpc>
                <a:spcPts val="2100"/>
              </a:lnSpc>
              <a:buNone/>
            </a:pPr>
            <a:r>
              <a:rPr lang="en-US" sz="1300" kern="0" spc="-26" dirty="0">
                <a:solidFill>
                  <a:srgbClr val="E5E0DF"/>
                </a:solidFill>
                <a:latin typeface="Inter" pitchFamily="34" charset="0"/>
                <a:ea typeface="Inter" pitchFamily="34" charset="-122"/>
                <a:cs typeface="Inter" pitchFamily="34" charset="-120"/>
              </a:rPr>
              <a:t>Users can generate recipes based on the products they have added in the cart.</a:t>
            </a:r>
            <a:endParaRPr lang="en-US" sz="1300" dirty="0"/>
          </a:p>
        </p:txBody>
      </p:sp>
      <p:sp>
        <p:nvSpPr>
          <p:cNvPr id="32" name="Shape 29"/>
          <p:cNvSpPr/>
          <p:nvPr/>
        </p:nvSpPr>
        <p:spPr>
          <a:xfrm>
            <a:off x="10142101" y="6695003"/>
            <a:ext cx="376357" cy="376357"/>
          </a:xfrm>
          <a:prstGeom prst="roundRect">
            <a:avLst>
              <a:gd name="adj" fmla="val 18671"/>
            </a:avLst>
          </a:prstGeom>
          <a:solidFill>
            <a:srgbClr val="110080"/>
          </a:solidFill>
          <a:ln w="7620">
            <a:solidFill>
              <a:srgbClr val="2A1999"/>
            </a:solidFill>
            <a:prstDash val="solid"/>
          </a:ln>
        </p:spPr>
      </p:sp>
      <p:sp>
        <p:nvSpPr>
          <p:cNvPr id="33" name="Text 30"/>
          <p:cNvSpPr/>
          <p:nvPr/>
        </p:nvSpPr>
        <p:spPr>
          <a:xfrm>
            <a:off x="10252353" y="6757630"/>
            <a:ext cx="155853" cy="250984"/>
          </a:xfrm>
          <a:prstGeom prst="rect">
            <a:avLst/>
          </a:prstGeom>
          <a:noFill/>
          <a:ln/>
        </p:spPr>
        <p:txBody>
          <a:bodyPr wrap="none" lIns="0" tIns="0" rIns="0" bIns="0" rtlCol="0" anchor="t"/>
          <a:lstStyle/>
          <a:p>
            <a:pPr marL="0" indent="0" algn="ctr">
              <a:lnSpc>
                <a:spcPts val="1950"/>
              </a:lnSpc>
              <a:buNone/>
            </a:pPr>
            <a:r>
              <a:rPr lang="en-US" sz="1950" b="1" kern="0" spc="-59" dirty="0">
                <a:solidFill>
                  <a:srgbClr val="E5E0DF"/>
                </a:solidFill>
                <a:latin typeface="Inter Bold" pitchFamily="34" charset="0"/>
                <a:ea typeface="Inter Bold" pitchFamily="34" charset="-122"/>
                <a:cs typeface="Inter Bold" pitchFamily="34" charset="-120"/>
              </a:rPr>
              <a:t>8</a:t>
            </a:r>
            <a:endParaRPr lang="en-US" sz="1950" dirty="0"/>
          </a:p>
        </p:txBody>
      </p:sp>
      <p:sp>
        <p:nvSpPr>
          <p:cNvPr id="34" name="Text 31"/>
          <p:cNvSpPr/>
          <p:nvPr/>
        </p:nvSpPr>
        <p:spPr>
          <a:xfrm>
            <a:off x="10685740" y="6695003"/>
            <a:ext cx="2091333" cy="261461"/>
          </a:xfrm>
          <a:prstGeom prst="rect">
            <a:avLst/>
          </a:prstGeom>
          <a:noFill/>
          <a:ln/>
        </p:spPr>
        <p:txBody>
          <a:bodyPr wrap="none" lIns="0" tIns="0" rIns="0" bIns="0" rtlCol="0" anchor="t"/>
          <a:lstStyle/>
          <a:p>
            <a:pPr marL="0" indent="0">
              <a:lnSpc>
                <a:spcPts val="2050"/>
              </a:lnSpc>
              <a:buNone/>
            </a:pPr>
            <a:r>
              <a:rPr lang="en-US" sz="1600" b="1" kern="0" spc="-49" dirty="0">
                <a:solidFill>
                  <a:srgbClr val="E5E0DF"/>
                </a:solidFill>
                <a:latin typeface="Inter Bold" pitchFamily="34" charset="0"/>
                <a:ea typeface="Inter Bold" pitchFamily="34" charset="-122"/>
                <a:cs typeface="Inter Bold" pitchFamily="34" charset="-120"/>
              </a:rPr>
              <a:t>Voice Assistant</a:t>
            </a:r>
            <a:endParaRPr lang="en-US" sz="1600" dirty="0"/>
          </a:p>
        </p:txBody>
      </p:sp>
      <p:sp>
        <p:nvSpPr>
          <p:cNvPr id="35" name="Text 32"/>
          <p:cNvSpPr/>
          <p:nvPr/>
        </p:nvSpPr>
        <p:spPr>
          <a:xfrm>
            <a:off x="10685740" y="6962006"/>
            <a:ext cx="3359229" cy="535305"/>
          </a:xfrm>
          <a:prstGeom prst="rect">
            <a:avLst/>
          </a:prstGeom>
          <a:noFill/>
          <a:ln/>
        </p:spPr>
        <p:txBody>
          <a:bodyPr wrap="square" lIns="0" tIns="0" rIns="0" bIns="0" rtlCol="0" anchor="t"/>
          <a:lstStyle/>
          <a:p>
            <a:pPr marL="0" indent="0">
              <a:lnSpc>
                <a:spcPts val="2100"/>
              </a:lnSpc>
              <a:buNone/>
            </a:pPr>
            <a:r>
              <a:rPr lang="en-US" sz="1300" b="0" i="0" u="none" strike="noStrike" baseline="0" dirty="0">
                <a:solidFill>
                  <a:schemeClr val="bg1"/>
                </a:solidFill>
                <a:latin typeface="Inter"/>
              </a:rPr>
              <a:t>Offers hands-free shopping by enabling users to search for products, add items to the cart, and manage their orders using voice commands.</a:t>
            </a:r>
            <a:endParaRPr lang="en-US" sz="1300" dirty="0">
              <a:solidFill>
                <a:schemeClr val="bg1"/>
              </a:solidFill>
              <a:latin typeface="Inter"/>
            </a:endParaRPr>
          </a:p>
        </p:txBody>
      </p:sp>
      <p:pic>
        <p:nvPicPr>
          <p:cNvPr id="36" name="Picture 35">
            <a:extLst>
              <a:ext uri="{FF2B5EF4-FFF2-40B4-BE49-F238E27FC236}">
                <a16:creationId xmlns:a16="http://schemas.microsoft.com/office/drawing/2014/main" id="{F41B3D60-F5AD-DBFF-75CB-13007B961E25}"/>
              </a:ext>
            </a:extLst>
          </p:cNvPr>
          <p:cNvPicPr>
            <a:picLocks noChangeAspect="1"/>
          </p:cNvPicPr>
          <p:nvPr/>
        </p:nvPicPr>
        <p:blipFill>
          <a:blip r:embed="rId4"/>
          <a:stretch>
            <a:fillRect/>
          </a:stretch>
        </p:blipFill>
        <p:spPr>
          <a:xfrm>
            <a:off x="12372660" y="7770345"/>
            <a:ext cx="2257740" cy="4286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68561"/>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Technology Stack</a:t>
            </a:r>
            <a:endParaRPr lang="en-US" sz="4450" dirty="0"/>
          </a:p>
        </p:txBody>
      </p:sp>
      <p:pic>
        <p:nvPicPr>
          <p:cNvPr id="4" name="Image 1" descr="preencoded.png"/>
          <p:cNvPicPr>
            <a:picLocks noChangeAspect="1"/>
          </p:cNvPicPr>
          <p:nvPr/>
        </p:nvPicPr>
        <p:blipFill>
          <a:blip r:embed="rId4"/>
          <a:stretch>
            <a:fillRect/>
          </a:stretch>
        </p:blipFill>
        <p:spPr>
          <a:xfrm>
            <a:off x="6280190" y="1917502"/>
            <a:ext cx="1134070" cy="1814513"/>
          </a:xfrm>
          <a:prstGeom prst="rect">
            <a:avLst/>
          </a:prstGeom>
        </p:spPr>
      </p:pic>
      <p:sp>
        <p:nvSpPr>
          <p:cNvPr id="5" name="Text 1"/>
          <p:cNvSpPr/>
          <p:nvPr/>
        </p:nvSpPr>
        <p:spPr>
          <a:xfrm>
            <a:off x="7754422" y="2144316"/>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Front-end: React.js</a:t>
            </a:r>
            <a:endParaRPr lang="en-US" sz="2200" dirty="0"/>
          </a:p>
        </p:txBody>
      </p:sp>
      <p:sp>
        <p:nvSpPr>
          <p:cNvPr id="6" name="Text 2"/>
          <p:cNvSpPr/>
          <p:nvPr/>
        </p:nvSpPr>
        <p:spPr>
          <a:xfrm>
            <a:off x="7754422" y="2634734"/>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Builds a dynamic and responsive user interface for seamless user interactions.</a:t>
            </a:r>
            <a:endParaRPr lang="en-US" sz="1750" dirty="0"/>
          </a:p>
        </p:txBody>
      </p:sp>
      <p:pic>
        <p:nvPicPr>
          <p:cNvPr id="7" name="Image 2" descr="preencoded.png"/>
          <p:cNvPicPr>
            <a:picLocks noChangeAspect="1"/>
          </p:cNvPicPr>
          <p:nvPr/>
        </p:nvPicPr>
        <p:blipFill>
          <a:blip r:embed="rId5"/>
          <a:stretch>
            <a:fillRect/>
          </a:stretch>
        </p:blipFill>
        <p:spPr>
          <a:xfrm>
            <a:off x="6280190" y="3732014"/>
            <a:ext cx="1134070" cy="1814513"/>
          </a:xfrm>
          <a:prstGeom prst="rect">
            <a:avLst/>
          </a:prstGeom>
        </p:spPr>
      </p:pic>
      <p:sp>
        <p:nvSpPr>
          <p:cNvPr id="8" name="Text 3"/>
          <p:cNvSpPr/>
          <p:nvPr/>
        </p:nvSpPr>
        <p:spPr>
          <a:xfrm>
            <a:off x="7754422" y="3958828"/>
            <a:ext cx="4061698"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Back-end: Node.js &amp; Express.js</a:t>
            </a:r>
            <a:endParaRPr lang="en-US" sz="2200" dirty="0"/>
          </a:p>
        </p:txBody>
      </p:sp>
      <p:sp>
        <p:nvSpPr>
          <p:cNvPr id="9" name="Text 4"/>
          <p:cNvSpPr/>
          <p:nvPr/>
        </p:nvSpPr>
        <p:spPr>
          <a:xfrm>
            <a:off x="7754422" y="4449247"/>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Manages server-side operations, API endpoints, and business logic processing.</a:t>
            </a:r>
            <a:endParaRPr lang="en-US" sz="1750" dirty="0"/>
          </a:p>
        </p:txBody>
      </p:sp>
      <p:pic>
        <p:nvPicPr>
          <p:cNvPr id="10" name="Image 3" descr="preencoded.png"/>
          <p:cNvPicPr>
            <a:picLocks noChangeAspect="1"/>
          </p:cNvPicPr>
          <p:nvPr/>
        </p:nvPicPr>
        <p:blipFill>
          <a:blip r:embed="rId6"/>
          <a:stretch>
            <a:fillRect/>
          </a:stretch>
        </p:blipFill>
        <p:spPr>
          <a:xfrm>
            <a:off x="6280190" y="5546527"/>
            <a:ext cx="1134070" cy="1814513"/>
          </a:xfrm>
          <a:prstGeom prst="rect">
            <a:avLst/>
          </a:prstGeom>
        </p:spPr>
      </p:pic>
      <p:sp>
        <p:nvSpPr>
          <p:cNvPr id="11" name="Text 5"/>
          <p:cNvSpPr/>
          <p:nvPr/>
        </p:nvSpPr>
        <p:spPr>
          <a:xfrm>
            <a:off x="7754422" y="5773341"/>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Database: MongoDB Atlas</a:t>
            </a:r>
          </a:p>
          <a:p>
            <a:pPr marL="0" indent="0" algn="l">
              <a:lnSpc>
                <a:spcPts val="2750"/>
              </a:lnSpc>
              <a:buNone/>
            </a:pPr>
            <a:endParaRPr lang="en-US" sz="2200" dirty="0"/>
          </a:p>
        </p:txBody>
      </p:sp>
      <p:sp>
        <p:nvSpPr>
          <p:cNvPr id="12" name="Text 6"/>
          <p:cNvSpPr/>
          <p:nvPr/>
        </p:nvSpPr>
        <p:spPr>
          <a:xfrm>
            <a:off x="7754422" y="6263759"/>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Stores and manages user data, product information, and transaction records efficiently.</a:t>
            </a:r>
            <a:endParaRPr lang="en-US" sz="1750" dirty="0"/>
          </a:p>
        </p:txBody>
      </p:sp>
      <p:pic>
        <p:nvPicPr>
          <p:cNvPr id="13" name="Picture 12">
            <a:extLst>
              <a:ext uri="{FF2B5EF4-FFF2-40B4-BE49-F238E27FC236}">
                <a16:creationId xmlns:a16="http://schemas.microsoft.com/office/drawing/2014/main" id="{B5CBBC41-25B8-576B-DE3C-BF8840DF5CF1}"/>
              </a:ext>
            </a:extLst>
          </p:cNvPr>
          <p:cNvPicPr>
            <a:picLocks noChangeAspect="1"/>
          </p:cNvPicPr>
          <p:nvPr/>
        </p:nvPicPr>
        <p:blipFill>
          <a:blip r:embed="rId7"/>
          <a:stretch>
            <a:fillRect/>
          </a:stretch>
        </p:blipFill>
        <p:spPr>
          <a:xfrm>
            <a:off x="12372660" y="7770345"/>
            <a:ext cx="2257740" cy="4286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53985" y="563523"/>
            <a:ext cx="3274219" cy="405408"/>
          </a:xfrm>
          <a:prstGeom prst="rect">
            <a:avLst/>
          </a:prstGeom>
          <a:noFill/>
          <a:ln/>
        </p:spPr>
        <p:txBody>
          <a:bodyPr wrap="none" lIns="0" tIns="0" rIns="0" bIns="0" rtlCol="0" anchor="t"/>
          <a:lstStyle/>
          <a:p>
            <a:pPr marL="0" indent="0">
              <a:lnSpc>
                <a:spcPts val="3150"/>
              </a:lnSpc>
              <a:buNone/>
            </a:pPr>
            <a:r>
              <a:rPr lang="en-US" sz="2550" b="1" kern="0" spc="-77" dirty="0">
                <a:solidFill>
                  <a:srgbClr val="FFFFFF"/>
                </a:solidFill>
                <a:latin typeface="Inter Bold" pitchFamily="34" charset="0"/>
                <a:ea typeface="Inter Bold" pitchFamily="34" charset="-122"/>
                <a:cs typeface="Inter Bold" pitchFamily="34" charset="-120"/>
              </a:rPr>
              <a:t>Future Enhancements</a:t>
            </a:r>
            <a:endParaRPr lang="en-US" sz="2550" dirty="0"/>
          </a:p>
        </p:txBody>
      </p:sp>
      <p:sp>
        <p:nvSpPr>
          <p:cNvPr id="4" name="Shape 1"/>
          <p:cNvSpPr/>
          <p:nvPr/>
        </p:nvSpPr>
        <p:spPr>
          <a:xfrm>
            <a:off x="640912" y="1163480"/>
            <a:ext cx="46613" cy="5002768"/>
          </a:xfrm>
          <a:prstGeom prst="roundRect">
            <a:avLst>
              <a:gd name="adj" fmla="val 357493"/>
            </a:avLst>
          </a:prstGeom>
          <a:solidFill>
            <a:srgbClr val="2A1999"/>
          </a:solidFill>
          <a:ln/>
        </p:spPr>
      </p:sp>
      <p:sp>
        <p:nvSpPr>
          <p:cNvPr id="5" name="Shape 2"/>
          <p:cNvSpPr/>
          <p:nvPr/>
        </p:nvSpPr>
        <p:spPr>
          <a:xfrm>
            <a:off x="779205" y="1447562"/>
            <a:ext cx="453985" cy="15240"/>
          </a:xfrm>
          <a:prstGeom prst="roundRect">
            <a:avLst>
              <a:gd name="adj" fmla="val 357493"/>
            </a:avLst>
          </a:prstGeom>
          <a:solidFill>
            <a:srgbClr val="2A1999"/>
          </a:solidFill>
          <a:ln/>
        </p:spPr>
      </p:sp>
      <p:sp>
        <p:nvSpPr>
          <p:cNvPr id="6" name="Shape 3"/>
          <p:cNvSpPr/>
          <p:nvPr/>
        </p:nvSpPr>
        <p:spPr>
          <a:xfrm>
            <a:off x="502622" y="1309330"/>
            <a:ext cx="291822" cy="291822"/>
          </a:xfrm>
          <a:prstGeom prst="roundRect">
            <a:avLst>
              <a:gd name="adj" fmla="val 18670"/>
            </a:avLst>
          </a:prstGeom>
          <a:solidFill>
            <a:srgbClr val="110080"/>
          </a:solidFill>
          <a:ln w="7620">
            <a:solidFill>
              <a:srgbClr val="2A1999"/>
            </a:solidFill>
            <a:prstDash val="solid"/>
          </a:ln>
        </p:spPr>
      </p:sp>
      <p:sp>
        <p:nvSpPr>
          <p:cNvPr id="7" name="Text 4"/>
          <p:cNvSpPr/>
          <p:nvPr/>
        </p:nvSpPr>
        <p:spPr>
          <a:xfrm>
            <a:off x="609421" y="1357908"/>
            <a:ext cx="78105"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1</a:t>
            </a:r>
            <a:endParaRPr lang="en-US" dirty="0"/>
          </a:p>
        </p:txBody>
      </p:sp>
      <p:sp>
        <p:nvSpPr>
          <p:cNvPr id="8" name="Text 5"/>
          <p:cNvSpPr/>
          <p:nvPr/>
        </p:nvSpPr>
        <p:spPr>
          <a:xfrm>
            <a:off x="1361956" y="1293138"/>
            <a:ext cx="1907858" cy="202644"/>
          </a:xfrm>
          <a:prstGeom prst="rect">
            <a:avLst/>
          </a:prstGeom>
          <a:noFill/>
          <a:ln/>
        </p:spPr>
        <p:txBody>
          <a:bodyPr wrap="none" lIns="0" tIns="0" rIns="0" bIns="0" rtlCol="0" anchor="t"/>
          <a:lstStyle/>
          <a:p>
            <a:pPr marL="0" indent="0" algn="l">
              <a:lnSpc>
                <a:spcPts val="1550"/>
              </a:lnSpc>
              <a:buNone/>
            </a:pPr>
            <a:r>
              <a:rPr lang="en-US" dirty="0">
                <a:solidFill>
                  <a:schemeClr val="bg1"/>
                </a:solidFill>
              </a:rPr>
              <a:t>Nutritional Analysis and Diet Based Recommendation</a:t>
            </a:r>
          </a:p>
        </p:txBody>
      </p:sp>
      <p:sp>
        <p:nvSpPr>
          <p:cNvPr id="9" name="Text 6"/>
          <p:cNvSpPr/>
          <p:nvPr/>
        </p:nvSpPr>
        <p:spPr>
          <a:xfrm>
            <a:off x="1361956" y="1573530"/>
            <a:ext cx="7328059" cy="207645"/>
          </a:xfrm>
          <a:prstGeom prst="rect">
            <a:avLst/>
          </a:prstGeom>
          <a:noFill/>
          <a:ln/>
        </p:spPr>
        <p:txBody>
          <a:bodyPr wrap="none" lIns="0" tIns="0" rIns="0" bIns="0" rtlCol="0" anchor="t"/>
          <a:lstStyle/>
          <a:p>
            <a:pPr marL="0" indent="0" algn="l">
              <a:lnSpc>
                <a:spcPts val="1600"/>
              </a:lnSpc>
              <a:buNone/>
            </a:pPr>
            <a:r>
              <a:rPr lang="en-US" sz="1400" kern="0" spc="-20" dirty="0">
                <a:solidFill>
                  <a:srgbClr val="E5E0DF"/>
                </a:solidFill>
                <a:latin typeface="Inter" pitchFamily="34" charset="0"/>
                <a:ea typeface="Inter" pitchFamily="34" charset="-122"/>
                <a:cs typeface="Inter" pitchFamily="34" charset="-120"/>
              </a:rPr>
              <a:t>Implement machine learning algorithms and AI for providing the required data.</a:t>
            </a:r>
            <a:endParaRPr lang="en-US" sz="1400" dirty="0"/>
          </a:p>
        </p:txBody>
      </p:sp>
      <p:sp>
        <p:nvSpPr>
          <p:cNvPr id="10" name="Shape 7"/>
          <p:cNvSpPr/>
          <p:nvPr/>
        </p:nvSpPr>
        <p:spPr>
          <a:xfrm>
            <a:off x="779205" y="2324576"/>
            <a:ext cx="453985" cy="15240"/>
          </a:xfrm>
          <a:prstGeom prst="roundRect">
            <a:avLst>
              <a:gd name="adj" fmla="val 357493"/>
            </a:avLst>
          </a:prstGeom>
          <a:solidFill>
            <a:srgbClr val="2A1999"/>
          </a:solidFill>
          <a:ln/>
        </p:spPr>
      </p:sp>
      <p:sp>
        <p:nvSpPr>
          <p:cNvPr id="11" name="Shape 8"/>
          <p:cNvSpPr/>
          <p:nvPr/>
        </p:nvSpPr>
        <p:spPr>
          <a:xfrm>
            <a:off x="502622" y="2186345"/>
            <a:ext cx="291822" cy="291822"/>
          </a:xfrm>
          <a:prstGeom prst="roundRect">
            <a:avLst>
              <a:gd name="adj" fmla="val 18670"/>
            </a:avLst>
          </a:prstGeom>
          <a:solidFill>
            <a:srgbClr val="110080"/>
          </a:solidFill>
          <a:ln w="7620">
            <a:solidFill>
              <a:srgbClr val="2A1999"/>
            </a:solidFill>
            <a:prstDash val="solid"/>
          </a:ln>
        </p:spPr>
      </p:sp>
      <p:sp>
        <p:nvSpPr>
          <p:cNvPr id="12" name="Text 9"/>
          <p:cNvSpPr/>
          <p:nvPr/>
        </p:nvSpPr>
        <p:spPr>
          <a:xfrm>
            <a:off x="590133" y="2234922"/>
            <a:ext cx="116681"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2</a:t>
            </a:r>
            <a:endParaRPr lang="en-US" dirty="0"/>
          </a:p>
        </p:txBody>
      </p:sp>
      <p:sp>
        <p:nvSpPr>
          <p:cNvPr id="13" name="Text 10"/>
          <p:cNvSpPr/>
          <p:nvPr/>
        </p:nvSpPr>
        <p:spPr>
          <a:xfrm>
            <a:off x="1361956" y="2170152"/>
            <a:ext cx="1856423" cy="202644"/>
          </a:xfrm>
          <a:prstGeom prst="rect">
            <a:avLst/>
          </a:prstGeom>
          <a:noFill/>
          <a:ln/>
        </p:spPr>
        <p:txBody>
          <a:bodyPr wrap="none" lIns="0" tIns="0" rIns="0" bIns="0" rtlCol="0" anchor="t"/>
          <a:lstStyle/>
          <a:p>
            <a:pPr marL="0" indent="0" algn="l">
              <a:lnSpc>
                <a:spcPts val="1550"/>
              </a:lnSpc>
              <a:buNone/>
            </a:pPr>
            <a:r>
              <a:rPr lang="en-US" b="1" kern="0" spc="-38" dirty="0">
                <a:solidFill>
                  <a:srgbClr val="E5E0DF"/>
                </a:solidFill>
                <a:latin typeface="Inter Bold" pitchFamily="34" charset="0"/>
                <a:ea typeface="Inter Bold" pitchFamily="34" charset="-122"/>
              </a:rPr>
              <a:t>Blockchain Based Supply Chain Transparency</a:t>
            </a:r>
            <a:endParaRPr lang="en-US" dirty="0"/>
          </a:p>
        </p:txBody>
      </p:sp>
      <p:sp>
        <p:nvSpPr>
          <p:cNvPr id="14" name="Text 11"/>
          <p:cNvSpPr/>
          <p:nvPr/>
        </p:nvSpPr>
        <p:spPr>
          <a:xfrm>
            <a:off x="1361956" y="2450544"/>
            <a:ext cx="7328059" cy="207645"/>
          </a:xfrm>
          <a:prstGeom prst="rect">
            <a:avLst/>
          </a:prstGeom>
          <a:noFill/>
          <a:ln/>
        </p:spPr>
        <p:txBody>
          <a:bodyPr wrap="none" lIns="0" tIns="0" rIns="0" bIns="0" rtlCol="0" anchor="t"/>
          <a:lstStyle/>
          <a:p>
            <a:pPr marL="0" indent="0" algn="l">
              <a:lnSpc>
                <a:spcPts val="1600"/>
              </a:lnSpc>
              <a:buNone/>
            </a:pPr>
            <a:r>
              <a:rPr lang="en-US" sz="1400" b="0" i="0" u="none" strike="noStrike" baseline="0" dirty="0">
                <a:solidFill>
                  <a:schemeClr val="bg1"/>
                </a:solidFill>
                <a:latin typeface="Inter"/>
              </a:rPr>
              <a:t>real-time tracking of products, ensuring trust and authenticity</a:t>
            </a:r>
            <a:endParaRPr lang="en-US" sz="1400" dirty="0">
              <a:solidFill>
                <a:schemeClr val="bg1"/>
              </a:solidFill>
              <a:latin typeface="Inter"/>
            </a:endParaRPr>
          </a:p>
        </p:txBody>
      </p:sp>
      <p:sp>
        <p:nvSpPr>
          <p:cNvPr id="15" name="Shape 12"/>
          <p:cNvSpPr/>
          <p:nvPr/>
        </p:nvSpPr>
        <p:spPr>
          <a:xfrm>
            <a:off x="779205" y="3201591"/>
            <a:ext cx="453985" cy="15240"/>
          </a:xfrm>
          <a:prstGeom prst="roundRect">
            <a:avLst>
              <a:gd name="adj" fmla="val 357493"/>
            </a:avLst>
          </a:prstGeom>
          <a:solidFill>
            <a:srgbClr val="2A1999"/>
          </a:solidFill>
          <a:ln/>
        </p:spPr>
      </p:sp>
      <p:sp>
        <p:nvSpPr>
          <p:cNvPr id="16" name="Shape 13"/>
          <p:cNvSpPr/>
          <p:nvPr/>
        </p:nvSpPr>
        <p:spPr>
          <a:xfrm>
            <a:off x="502622" y="3063359"/>
            <a:ext cx="291822" cy="291822"/>
          </a:xfrm>
          <a:prstGeom prst="roundRect">
            <a:avLst>
              <a:gd name="adj" fmla="val 18670"/>
            </a:avLst>
          </a:prstGeom>
          <a:solidFill>
            <a:srgbClr val="110080"/>
          </a:solidFill>
          <a:ln w="7620">
            <a:solidFill>
              <a:srgbClr val="2A1999"/>
            </a:solidFill>
            <a:prstDash val="solid"/>
          </a:ln>
        </p:spPr>
      </p:sp>
      <p:sp>
        <p:nvSpPr>
          <p:cNvPr id="17" name="Text 14"/>
          <p:cNvSpPr/>
          <p:nvPr/>
        </p:nvSpPr>
        <p:spPr>
          <a:xfrm>
            <a:off x="588585" y="3111937"/>
            <a:ext cx="119777"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3</a:t>
            </a:r>
            <a:endParaRPr lang="en-US" dirty="0"/>
          </a:p>
        </p:txBody>
      </p:sp>
      <p:sp>
        <p:nvSpPr>
          <p:cNvPr id="18" name="Text 15"/>
          <p:cNvSpPr/>
          <p:nvPr/>
        </p:nvSpPr>
        <p:spPr>
          <a:xfrm>
            <a:off x="1361956" y="3047167"/>
            <a:ext cx="1621393" cy="202644"/>
          </a:xfrm>
          <a:prstGeom prst="rect">
            <a:avLst/>
          </a:prstGeom>
          <a:noFill/>
          <a:ln/>
        </p:spPr>
        <p:txBody>
          <a:bodyPr wrap="none" lIns="0" tIns="0" rIns="0" bIns="0" rtlCol="0" anchor="t"/>
          <a:lstStyle/>
          <a:p>
            <a:pPr marL="0" indent="0" algn="l">
              <a:lnSpc>
                <a:spcPts val="1550"/>
              </a:lnSpc>
              <a:buNone/>
            </a:pPr>
            <a:r>
              <a:rPr lang="en-US" b="1" kern="0" spc="-38" dirty="0">
                <a:solidFill>
                  <a:srgbClr val="E5E0DF"/>
                </a:solidFill>
                <a:latin typeface="Inter Bold" pitchFamily="34" charset="0"/>
                <a:ea typeface="Inter Bold" pitchFamily="34" charset="-122"/>
                <a:cs typeface="Inter Bold" pitchFamily="34" charset="-120"/>
              </a:rPr>
              <a:t>AI Driven Fraud Detection System</a:t>
            </a:r>
            <a:endParaRPr lang="en-US" dirty="0"/>
          </a:p>
        </p:txBody>
      </p:sp>
      <p:sp>
        <p:nvSpPr>
          <p:cNvPr id="19" name="Text 16"/>
          <p:cNvSpPr/>
          <p:nvPr/>
        </p:nvSpPr>
        <p:spPr>
          <a:xfrm>
            <a:off x="1361956" y="3327559"/>
            <a:ext cx="7328059" cy="207645"/>
          </a:xfrm>
          <a:prstGeom prst="rect">
            <a:avLst/>
          </a:prstGeom>
          <a:noFill/>
          <a:ln/>
        </p:spPr>
        <p:txBody>
          <a:bodyPr wrap="none" lIns="0" tIns="0" rIns="0" bIns="0" rtlCol="0" anchor="t"/>
          <a:lstStyle/>
          <a:p>
            <a:pPr marL="0" indent="0" algn="l">
              <a:lnSpc>
                <a:spcPts val="1600"/>
              </a:lnSpc>
              <a:buNone/>
            </a:pPr>
            <a:r>
              <a:rPr lang="en-US" sz="1400" kern="0" spc="-20" dirty="0">
                <a:solidFill>
                  <a:srgbClr val="E5E0DF"/>
                </a:solidFill>
                <a:latin typeface="Inter" pitchFamily="34" charset="0"/>
                <a:ea typeface="Inter" pitchFamily="34" charset="-122"/>
              </a:rPr>
              <a:t>Enhance  transaction security by identifying unusual purchasing patterns</a:t>
            </a:r>
            <a:endParaRPr lang="en-US" sz="1400" dirty="0"/>
          </a:p>
        </p:txBody>
      </p:sp>
      <p:sp>
        <p:nvSpPr>
          <p:cNvPr id="20" name="Shape 17"/>
          <p:cNvSpPr/>
          <p:nvPr/>
        </p:nvSpPr>
        <p:spPr>
          <a:xfrm>
            <a:off x="779205" y="4078605"/>
            <a:ext cx="453985" cy="15240"/>
          </a:xfrm>
          <a:prstGeom prst="roundRect">
            <a:avLst>
              <a:gd name="adj" fmla="val 357493"/>
            </a:avLst>
          </a:prstGeom>
          <a:solidFill>
            <a:srgbClr val="2A1999"/>
          </a:solidFill>
          <a:ln/>
        </p:spPr>
      </p:sp>
      <p:sp>
        <p:nvSpPr>
          <p:cNvPr id="21" name="Shape 18"/>
          <p:cNvSpPr/>
          <p:nvPr/>
        </p:nvSpPr>
        <p:spPr>
          <a:xfrm>
            <a:off x="502622" y="3940373"/>
            <a:ext cx="291822" cy="291822"/>
          </a:xfrm>
          <a:prstGeom prst="roundRect">
            <a:avLst>
              <a:gd name="adj" fmla="val 18670"/>
            </a:avLst>
          </a:prstGeom>
          <a:solidFill>
            <a:srgbClr val="110080"/>
          </a:solidFill>
          <a:ln w="7620">
            <a:solidFill>
              <a:srgbClr val="2A1999"/>
            </a:solidFill>
            <a:prstDash val="solid"/>
          </a:ln>
        </p:spPr>
      </p:sp>
      <p:sp>
        <p:nvSpPr>
          <p:cNvPr id="22" name="Text 19"/>
          <p:cNvSpPr/>
          <p:nvPr/>
        </p:nvSpPr>
        <p:spPr>
          <a:xfrm>
            <a:off x="585609" y="3988951"/>
            <a:ext cx="125730"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4</a:t>
            </a:r>
            <a:endParaRPr lang="en-US" dirty="0"/>
          </a:p>
        </p:txBody>
      </p:sp>
      <p:sp>
        <p:nvSpPr>
          <p:cNvPr id="23" name="Text 20"/>
          <p:cNvSpPr/>
          <p:nvPr/>
        </p:nvSpPr>
        <p:spPr>
          <a:xfrm>
            <a:off x="1361956" y="3924181"/>
            <a:ext cx="1647944" cy="202644"/>
          </a:xfrm>
          <a:prstGeom prst="rect">
            <a:avLst/>
          </a:prstGeom>
          <a:noFill/>
          <a:ln/>
        </p:spPr>
        <p:txBody>
          <a:bodyPr wrap="none" lIns="0" tIns="0" rIns="0" bIns="0" rtlCol="0" anchor="t"/>
          <a:lstStyle/>
          <a:p>
            <a:pPr marL="0" indent="0" algn="l">
              <a:lnSpc>
                <a:spcPts val="1550"/>
              </a:lnSpc>
              <a:buNone/>
            </a:pPr>
            <a:r>
              <a:rPr lang="en-US" b="1" kern="0" spc="-38" dirty="0">
                <a:solidFill>
                  <a:srgbClr val="E5E0DF"/>
                </a:solidFill>
                <a:latin typeface="Inter Bold" pitchFamily="34" charset="0"/>
                <a:ea typeface="Inter Bold" pitchFamily="34" charset="-122"/>
              </a:rPr>
              <a:t>Augmented Reality (AR) Based Virtual Grocery Shopping</a:t>
            </a:r>
            <a:endParaRPr lang="en-US" dirty="0"/>
          </a:p>
        </p:txBody>
      </p:sp>
      <p:sp>
        <p:nvSpPr>
          <p:cNvPr id="24" name="Text 21"/>
          <p:cNvSpPr/>
          <p:nvPr/>
        </p:nvSpPr>
        <p:spPr>
          <a:xfrm>
            <a:off x="1361956" y="4204573"/>
            <a:ext cx="7328059" cy="207645"/>
          </a:xfrm>
          <a:prstGeom prst="rect">
            <a:avLst/>
          </a:prstGeom>
          <a:noFill/>
          <a:ln/>
        </p:spPr>
        <p:txBody>
          <a:bodyPr wrap="none" lIns="0" tIns="0" rIns="0" bIns="0" rtlCol="0" anchor="t"/>
          <a:lstStyle/>
          <a:p>
            <a:pPr marL="0" indent="0" algn="l">
              <a:lnSpc>
                <a:spcPts val="1600"/>
              </a:lnSpc>
              <a:buNone/>
            </a:pPr>
            <a:r>
              <a:rPr lang="en-US" sz="1400" kern="0" spc="-20" dirty="0">
                <a:solidFill>
                  <a:srgbClr val="E5E0DF"/>
                </a:solidFill>
                <a:latin typeface="Inter" pitchFamily="34" charset="0"/>
                <a:ea typeface="Inter" pitchFamily="34" charset="-122"/>
              </a:rPr>
              <a:t>Allows user to visualize products in 3D before purchase.</a:t>
            </a:r>
            <a:endParaRPr lang="en-US" sz="1400" dirty="0"/>
          </a:p>
        </p:txBody>
      </p:sp>
      <p:sp>
        <p:nvSpPr>
          <p:cNvPr id="25" name="Shape 22"/>
          <p:cNvSpPr/>
          <p:nvPr/>
        </p:nvSpPr>
        <p:spPr>
          <a:xfrm>
            <a:off x="779205" y="4955619"/>
            <a:ext cx="453985" cy="15240"/>
          </a:xfrm>
          <a:prstGeom prst="roundRect">
            <a:avLst>
              <a:gd name="adj" fmla="val 357493"/>
            </a:avLst>
          </a:prstGeom>
          <a:solidFill>
            <a:srgbClr val="2A1999"/>
          </a:solidFill>
          <a:ln/>
        </p:spPr>
      </p:sp>
      <p:sp>
        <p:nvSpPr>
          <p:cNvPr id="26" name="Shape 23"/>
          <p:cNvSpPr/>
          <p:nvPr/>
        </p:nvSpPr>
        <p:spPr>
          <a:xfrm>
            <a:off x="502622" y="4817388"/>
            <a:ext cx="291822" cy="291822"/>
          </a:xfrm>
          <a:prstGeom prst="roundRect">
            <a:avLst>
              <a:gd name="adj" fmla="val 18670"/>
            </a:avLst>
          </a:prstGeom>
          <a:solidFill>
            <a:srgbClr val="110080"/>
          </a:solidFill>
          <a:ln w="7620">
            <a:solidFill>
              <a:srgbClr val="2A1999"/>
            </a:solidFill>
            <a:prstDash val="solid"/>
          </a:ln>
        </p:spPr>
      </p:sp>
      <p:sp>
        <p:nvSpPr>
          <p:cNvPr id="27" name="Text 24"/>
          <p:cNvSpPr/>
          <p:nvPr/>
        </p:nvSpPr>
        <p:spPr>
          <a:xfrm>
            <a:off x="590967" y="4865965"/>
            <a:ext cx="115133"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5</a:t>
            </a:r>
            <a:endParaRPr lang="en-US" dirty="0"/>
          </a:p>
        </p:txBody>
      </p:sp>
      <p:sp>
        <p:nvSpPr>
          <p:cNvPr id="28" name="Text 25"/>
          <p:cNvSpPr/>
          <p:nvPr/>
        </p:nvSpPr>
        <p:spPr>
          <a:xfrm>
            <a:off x="1361956" y="4801195"/>
            <a:ext cx="1734026" cy="202644"/>
          </a:xfrm>
          <a:prstGeom prst="rect">
            <a:avLst/>
          </a:prstGeom>
          <a:noFill/>
          <a:ln/>
        </p:spPr>
        <p:txBody>
          <a:bodyPr wrap="none" lIns="0" tIns="0" rIns="0" bIns="0" rtlCol="0" anchor="t"/>
          <a:lstStyle/>
          <a:p>
            <a:pPr marL="0" indent="0" algn="l">
              <a:lnSpc>
                <a:spcPts val="1550"/>
              </a:lnSpc>
              <a:buNone/>
            </a:pPr>
            <a:r>
              <a:rPr lang="en-US" b="1" kern="0" spc="-38" dirty="0">
                <a:solidFill>
                  <a:srgbClr val="E5E0DF"/>
                </a:solidFill>
                <a:latin typeface="Inter Bold" pitchFamily="34" charset="0"/>
                <a:ea typeface="Inter Bold" pitchFamily="34" charset="-122"/>
              </a:rPr>
              <a:t>Autonomous Delivery Systems</a:t>
            </a:r>
            <a:endParaRPr lang="en-US" dirty="0"/>
          </a:p>
        </p:txBody>
      </p:sp>
      <p:sp>
        <p:nvSpPr>
          <p:cNvPr id="29" name="Text 26"/>
          <p:cNvSpPr/>
          <p:nvPr/>
        </p:nvSpPr>
        <p:spPr>
          <a:xfrm>
            <a:off x="1361956" y="5081588"/>
            <a:ext cx="7328059" cy="207645"/>
          </a:xfrm>
          <a:prstGeom prst="rect">
            <a:avLst/>
          </a:prstGeom>
          <a:noFill/>
          <a:ln/>
        </p:spPr>
        <p:txBody>
          <a:bodyPr wrap="none" lIns="0" tIns="0" rIns="0" bIns="0" rtlCol="0" anchor="t"/>
          <a:lstStyle/>
          <a:p>
            <a:pPr marL="0" indent="0" algn="l">
              <a:lnSpc>
                <a:spcPts val="1600"/>
              </a:lnSpc>
              <a:buNone/>
            </a:pPr>
            <a:r>
              <a:rPr lang="en-US" sz="1400" kern="0" spc="-20" dirty="0">
                <a:solidFill>
                  <a:srgbClr val="E5E0DF"/>
                </a:solidFill>
                <a:latin typeface="Inter" pitchFamily="34" charset="0"/>
                <a:ea typeface="Inter" pitchFamily="34" charset="-122"/>
              </a:rPr>
              <a:t>Such as drone based or robotic deliveries can enhance last mile logistics</a:t>
            </a:r>
            <a:endParaRPr lang="en-US" sz="1400" dirty="0"/>
          </a:p>
        </p:txBody>
      </p:sp>
      <p:sp>
        <p:nvSpPr>
          <p:cNvPr id="30" name="Shape 27"/>
          <p:cNvSpPr/>
          <p:nvPr/>
        </p:nvSpPr>
        <p:spPr>
          <a:xfrm>
            <a:off x="779205" y="5832634"/>
            <a:ext cx="453985" cy="15240"/>
          </a:xfrm>
          <a:prstGeom prst="roundRect">
            <a:avLst>
              <a:gd name="adj" fmla="val 357493"/>
            </a:avLst>
          </a:prstGeom>
          <a:solidFill>
            <a:srgbClr val="2A1999"/>
          </a:solidFill>
          <a:ln/>
        </p:spPr>
      </p:sp>
      <p:sp>
        <p:nvSpPr>
          <p:cNvPr id="31" name="Shape 28"/>
          <p:cNvSpPr/>
          <p:nvPr/>
        </p:nvSpPr>
        <p:spPr>
          <a:xfrm>
            <a:off x="502622" y="5694402"/>
            <a:ext cx="291822" cy="291822"/>
          </a:xfrm>
          <a:prstGeom prst="roundRect">
            <a:avLst>
              <a:gd name="adj" fmla="val 18670"/>
            </a:avLst>
          </a:prstGeom>
          <a:solidFill>
            <a:srgbClr val="110080"/>
          </a:solidFill>
          <a:ln w="7620">
            <a:solidFill>
              <a:srgbClr val="2A1999"/>
            </a:solidFill>
            <a:prstDash val="solid"/>
          </a:ln>
        </p:spPr>
      </p:sp>
      <p:sp>
        <p:nvSpPr>
          <p:cNvPr id="32" name="Text 29"/>
          <p:cNvSpPr/>
          <p:nvPr/>
        </p:nvSpPr>
        <p:spPr>
          <a:xfrm>
            <a:off x="588228" y="5742980"/>
            <a:ext cx="120491" cy="194548"/>
          </a:xfrm>
          <a:prstGeom prst="rect">
            <a:avLst/>
          </a:prstGeom>
          <a:noFill/>
          <a:ln/>
        </p:spPr>
        <p:txBody>
          <a:bodyPr wrap="none" lIns="0" tIns="0" rIns="0" bIns="0" rtlCol="0" anchor="t"/>
          <a:lstStyle/>
          <a:p>
            <a:pPr marL="0" indent="0" algn="ctr">
              <a:lnSpc>
                <a:spcPts val="1500"/>
              </a:lnSpc>
              <a:buNone/>
            </a:pPr>
            <a:r>
              <a:rPr lang="en-US" b="1" kern="0" spc="-46" dirty="0">
                <a:solidFill>
                  <a:srgbClr val="E5E0DF"/>
                </a:solidFill>
                <a:latin typeface="Inter Bold" pitchFamily="34" charset="0"/>
                <a:ea typeface="Inter Bold" pitchFamily="34" charset="-122"/>
                <a:cs typeface="Inter Bold" pitchFamily="34" charset="-120"/>
              </a:rPr>
              <a:t>6</a:t>
            </a:r>
            <a:endParaRPr lang="en-US" dirty="0"/>
          </a:p>
        </p:txBody>
      </p:sp>
      <p:sp>
        <p:nvSpPr>
          <p:cNvPr id="33" name="Text 30"/>
          <p:cNvSpPr/>
          <p:nvPr/>
        </p:nvSpPr>
        <p:spPr>
          <a:xfrm>
            <a:off x="1361956" y="5678210"/>
            <a:ext cx="2072283" cy="202644"/>
          </a:xfrm>
          <a:prstGeom prst="rect">
            <a:avLst/>
          </a:prstGeom>
          <a:noFill/>
          <a:ln/>
        </p:spPr>
        <p:txBody>
          <a:bodyPr wrap="none" lIns="0" tIns="0" rIns="0" bIns="0" rtlCol="0" anchor="t"/>
          <a:lstStyle/>
          <a:p>
            <a:pPr marL="0" indent="0" algn="l">
              <a:lnSpc>
                <a:spcPts val="1550"/>
              </a:lnSpc>
              <a:buNone/>
            </a:pPr>
            <a:r>
              <a:rPr lang="en-US" b="1" kern="0" spc="-38" dirty="0">
                <a:solidFill>
                  <a:srgbClr val="E5E0DF"/>
                </a:solidFill>
                <a:latin typeface="Inter Bold" pitchFamily="34" charset="0"/>
                <a:ea typeface="Inter Bold" pitchFamily="34" charset="-122"/>
              </a:rPr>
              <a:t>AI powered Smart Waste Management</a:t>
            </a:r>
            <a:endParaRPr lang="en-US" dirty="0"/>
          </a:p>
        </p:txBody>
      </p:sp>
      <p:sp>
        <p:nvSpPr>
          <p:cNvPr id="34" name="Text 31"/>
          <p:cNvSpPr/>
          <p:nvPr/>
        </p:nvSpPr>
        <p:spPr>
          <a:xfrm>
            <a:off x="1361956" y="5958602"/>
            <a:ext cx="7328059" cy="207645"/>
          </a:xfrm>
          <a:prstGeom prst="rect">
            <a:avLst/>
          </a:prstGeom>
          <a:noFill/>
          <a:ln/>
        </p:spPr>
        <p:txBody>
          <a:bodyPr wrap="none" lIns="0" tIns="0" rIns="0" bIns="0" rtlCol="0" anchor="t"/>
          <a:lstStyle/>
          <a:p>
            <a:pPr marL="0" indent="0" algn="l">
              <a:lnSpc>
                <a:spcPts val="1600"/>
              </a:lnSpc>
              <a:buNone/>
            </a:pPr>
            <a:r>
              <a:rPr lang="en-US" sz="1400" kern="0" spc="-20" dirty="0">
                <a:solidFill>
                  <a:srgbClr val="E5E0DF"/>
                </a:solidFill>
                <a:latin typeface="Inter" pitchFamily="34" charset="0"/>
                <a:ea typeface="Inter" pitchFamily="34" charset="-122"/>
              </a:rPr>
              <a:t>Help users minimize food waste  by suggesting ways to repurpose or donate items nearing expiration</a:t>
            </a:r>
            <a:endParaRPr lang="en-US" sz="1400" dirty="0"/>
          </a:p>
        </p:txBody>
      </p:sp>
      <p:sp>
        <p:nvSpPr>
          <p:cNvPr id="40" name="Text 37"/>
          <p:cNvSpPr/>
          <p:nvPr/>
        </p:nvSpPr>
        <p:spPr>
          <a:xfrm>
            <a:off x="1361956" y="7328654"/>
            <a:ext cx="7328059" cy="207645"/>
          </a:xfrm>
          <a:prstGeom prst="rect">
            <a:avLst/>
          </a:prstGeom>
          <a:noFill/>
          <a:ln/>
        </p:spPr>
        <p:txBody>
          <a:bodyPr wrap="none" lIns="0" tIns="0" rIns="0" bIns="0" rtlCol="0" anchor="t"/>
          <a:lstStyle/>
          <a:p>
            <a:pPr marL="0" indent="0" algn="l">
              <a:lnSpc>
                <a:spcPts val="1600"/>
              </a:lnSpc>
              <a:buNone/>
            </a:pP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550</Words>
  <Application>Microsoft Office PowerPoint</Application>
  <PresentationFormat>Custom</PresentationFormat>
  <Paragraphs>78</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Sachin Sam Jacob</cp:lastModifiedBy>
  <cp:revision>3</cp:revision>
  <dcterms:created xsi:type="dcterms:W3CDTF">2024-11-07T19:24:53Z</dcterms:created>
  <dcterms:modified xsi:type="dcterms:W3CDTF">2025-03-26T17:41:16Z</dcterms:modified>
</cp:coreProperties>
</file>